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Times New Roman Bold" charset="1" panose="02020803070505020304"/>
      <p:regular r:id="rId24"/>
    </p:embeddedFont>
    <p:embeddedFont>
      <p:font typeface="HK Grotesk Bold" charset="1" panose="00000800000000000000"/>
      <p:regular r:id="rId25"/>
    </p:embeddedFont>
    <p:embeddedFont>
      <p:font typeface="Alice" charset="1" panose="00000500000000000000"/>
      <p:regular r:id="rId26"/>
    </p:embeddedFont>
    <p:embeddedFont>
      <p:font typeface="Times New Roman MT" charset="1" panose="02030502070405020303"/>
      <p:regular r:id="rId27"/>
    </p:embeddedFont>
    <p:embeddedFont>
      <p:font typeface="Gilda Display" charset="1" panose="02000000000000000000"/>
      <p:regular r:id="rId28"/>
    </p:embeddedFont>
    <p:embeddedFont>
      <p:font typeface="Times New Roman" charset="1" panose="02020603050405020304"/>
      <p:regular r:id="rId29"/>
    </p:embeddedFont>
    <p:embeddedFont>
      <p:font typeface="Times New Roman MT Bold" charset="1" panose="02030802070405020303"/>
      <p:regular r:id="rId30"/>
    </p:embeddedFont>
    <p:embeddedFont>
      <p:font typeface="Lora" charset="1" panose="0000050000000000000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32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11225" y="6787402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666750" y="666750"/>
            <a:ext cx="8629650" cy="8953500"/>
            <a:chOff x="0" y="0"/>
            <a:chExt cx="1336959" cy="13871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36959" cy="1387131"/>
            </a:xfrm>
            <a:custGeom>
              <a:avLst/>
              <a:gdLst/>
              <a:ahLst/>
              <a:cxnLst/>
              <a:rect r="r" b="b" t="t" l="l"/>
              <a:pathLst>
                <a:path h="1387131" w="1336959">
                  <a:moveTo>
                    <a:pt x="35885" y="0"/>
                  </a:moveTo>
                  <a:lnTo>
                    <a:pt x="1301073" y="0"/>
                  </a:lnTo>
                  <a:cubicBezTo>
                    <a:pt x="1310591" y="0"/>
                    <a:pt x="1319718" y="3781"/>
                    <a:pt x="1326448" y="10511"/>
                  </a:cubicBezTo>
                  <a:cubicBezTo>
                    <a:pt x="1333178" y="17240"/>
                    <a:pt x="1336959" y="26368"/>
                    <a:pt x="1336959" y="35885"/>
                  </a:cubicBezTo>
                  <a:lnTo>
                    <a:pt x="1336959" y="1351246"/>
                  </a:lnTo>
                  <a:cubicBezTo>
                    <a:pt x="1336959" y="1360764"/>
                    <a:pt x="1333178" y="1369891"/>
                    <a:pt x="1326448" y="1376621"/>
                  </a:cubicBezTo>
                  <a:cubicBezTo>
                    <a:pt x="1319718" y="1383351"/>
                    <a:pt x="1310591" y="1387131"/>
                    <a:pt x="1301073" y="1387131"/>
                  </a:cubicBezTo>
                  <a:lnTo>
                    <a:pt x="35885" y="1387131"/>
                  </a:lnTo>
                  <a:cubicBezTo>
                    <a:pt x="26368" y="1387131"/>
                    <a:pt x="17240" y="1383351"/>
                    <a:pt x="10511" y="1376621"/>
                  </a:cubicBezTo>
                  <a:cubicBezTo>
                    <a:pt x="3781" y="1369891"/>
                    <a:pt x="0" y="1360764"/>
                    <a:pt x="0" y="1351246"/>
                  </a:cubicBezTo>
                  <a:lnTo>
                    <a:pt x="0" y="35885"/>
                  </a:lnTo>
                  <a:cubicBezTo>
                    <a:pt x="0" y="26368"/>
                    <a:pt x="3781" y="17240"/>
                    <a:pt x="10511" y="10511"/>
                  </a:cubicBezTo>
                  <a:cubicBezTo>
                    <a:pt x="17240" y="3781"/>
                    <a:pt x="26368" y="0"/>
                    <a:pt x="35885" y="0"/>
                  </a:cubicBezTo>
                  <a:close/>
                </a:path>
              </a:pathLst>
            </a:custGeom>
            <a:blipFill>
              <a:blip r:embed="rId4"/>
              <a:stretch>
                <a:fillRect l="-27814" t="0" r="-27814" b="0"/>
              </a:stretch>
            </a:blipFill>
            <a:ln w="28575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10167938" y="3249596"/>
            <a:ext cx="6886575" cy="1591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23"/>
              </a:lnSpc>
            </a:pPr>
            <a:r>
              <a:rPr lang="en-US" b="true" sz="6023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ONCOSANJEEVA Welfare Foundation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625506" y="2353611"/>
            <a:ext cx="2289836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39"/>
              </a:lnSpc>
            </a:pPr>
            <a:r>
              <a:rPr lang="en-US" b="true" sz="2599">
                <a:solidFill>
                  <a:srgbClr val="FFFFFF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Submitted By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167938" y="581025"/>
            <a:ext cx="6886575" cy="146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Alice"/>
                <a:ea typeface="Alice"/>
                <a:cs typeface="Alice"/>
                <a:sym typeface="Alice"/>
              </a:rPr>
              <a:t>Rural Cancer Detection &amp; Patient Support Programme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60399" y="4753577"/>
            <a:ext cx="8020050" cy="4098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0"/>
              </a:lnSpc>
            </a:pPr>
          </a:p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(Section 8 Non-Profit Organization Registered Under Companies Act 2013)</a:t>
            </a:r>
          </a:p>
          <a:p>
            <a:pPr algn="ctr">
              <a:lnSpc>
                <a:spcPts val="2380"/>
              </a:lnSpc>
            </a:pP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CIN: U88900WB2025NPL285418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PAN: AAECO9943R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NGO ID: WB/2026/0960925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Head Office: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Karimpur, Nadia – 741152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Email: </a:t>
            </a: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mca.oncosanjeeva.2025@outlook.com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Contact: </a:t>
            </a:r>
            <a:r>
              <a:rPr lang="en-US" sz="2600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9609241259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5757">
                <a:alpha val="100000"/>
              </a:srgbClr>
            </a:gs>
            <a:gs pos="100000">
              <a:srgbClr val="8C52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1737845" y="1931035"/>
            <a:ext cx="8324850" cy="7327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21" indent="-302261" lvl="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ONCOSANJEEVA Welfare Foundation is a Government Recognised Section 8 Non-Profit Organization working for cancer prevention, early detection and cancer patient support in rural areas.</a:t>
            </a:r>
          </a:p>
          <a:p>
            <a:pPr algn="just" marL="604521" indent="-302261" lvl="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organization has previously conducted cancer awareness and screening camps in collaboration with Chittaranjan National Cancer Institute (CNCI), Kolkata under the voluntary initiative "Ashar Alo".</a:t>
            </a:r>
          </a:p>
          <a:p>
            <a:pPr algn="just" marL="604521" indent="-302261" lvl="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foundation intends to continue this work in a structured manner with Government support.</a:t>
            </a:r>
          </a:p>
          <a:p>
            <a:pPr algn="just" marL="604521" indent="-302261" lvl="1">
              <a:lnSpc>
                <a:spcPts val="364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project aims to provide early cancer detection, patient support and referral services in rural areas of Nadia and Murshidabad districts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37845" y="812166"/>
            <a:ext cx="8324850" cy="1166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sz="87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8C52FF">
                <a:alpha val="100000"/>
              </a:srgbClr>
            </a:gs>
            <a:gs pos="100000">
              <a:srgbClr val="5CE1E6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1041047" y="2530606"/>
            <a:ext cx="9054154" cy="6406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05153" indent="-352576" lvl="1">
              <a:lnSpc>
                <a:spcPts val="4245"/>
              </a:lnSpc>
              <a:buFont typeface="Arial"/>
              <a:buChar char="•"/>
            </a:pPr>
            <a:r>
              <a:rPr lang="en-US" sz="3266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Rural ar</a:t>
            </a:r>
            <a:r>
              <a:rPr lang="en-US" sz="3266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eas of Nadia and Murshidabad districts lack proper cancer detection and patient support facilities.</a:t>
            </a:r>
          </a:p>
          <a:p>
            <a:pPr algn="just" marL="705153" indent="-352576" lvl="1">
              <a:lnSpc>
                <a:spcPts val="4245"/>
              </a:lnSpc>
              <a:buFont typeface="Arial"/>
              <a:buChar char="•"/>
            </a:pPr>
            <a:r>
              <a:rPr lang="en-US" sz="3266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Most cancer patients have to travel nearly 200–250 km to reach cancer hospitals such as:Chittaranjan National Cancer Institute, Kolkata, Tata Memorial Hospital, Mumbai</a:t>
            </a:r>
          </a:p>
          <a:p>
            <a:pPr algn="just" marL="705153" indent="-352576" lvl="1">
              <a:lnSpc>
                <a:spcPts val="4245"/>
              </a:lnSpc>
              <a:buFont typeface="Arial"/>
              <a:buChar char="•"/>
            </a:pPr>
            <a:r>
              <a:rPr lang="en-US" sz="3266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Due to financial problems, lack of awareness and transportation difficulties many patients fail to receive early diagnosis.</a:t>
            </a:r>
          </a:p>
          <a:p>
            <a:pPr algn="just" marL="705153" indent="-352576" lvl="1">
              <a:lnSpc>
                <a:spcPts val="4245"/>
              </a:lnSpc>
              <a:buFont typeface="Arial"/>
              <a:buChar char="•"/>
            </a:pPr>
            <a:r>
              <a:rPr lang="en-US" sz="3266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Therefore there is a strong need for a Rural Cancer Detection and Patient Support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45634" y="1114425"/>
            <a:ext cx="7398366" cy="966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31"/>
              </a:lnSpc>
            </a:pPr>
            <a:r>
              <a:rPr lang="en-US" b="true" sz="693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Need Justification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68288">
            <a:off x="-5468013" y="-6350191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6" y="0"/>
                </a:lnTo>
                <a:lnTo>
                  <a:pt x="10936026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52625" y="666750"/>
            <a:ext cx="7191375" cy="8953500"/>
            <a:chOff x="0" y="0"/>
            <a:chExt cx="1067508" cy="13290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67508" cy="1329083"/>
            </a:xfrm>
            <a:custGeom>
              <a:avLst/>
              <a:gdLst/>
              <a:ahLst/>
              <a:cxnLst/>
              <a:rect r="r" b="b" t="t" l="l"/>
              <a:pathLst>
                <a:path h="1329083" w="1067508">
                  <a:moveTo>
                    <a:pt x="43062" y="0"/>
                  </a:moveTo>
                  <a:lnTo>
                    <a:pt x="1024446" y="0"/>
                  </a:lnTo>
                  <a:cubicBezTo>
                    <a:pt x="1035867" y="0"/>
                    <a:pt x="1046820" y="4537"/>
                    <a:pt x="1054895" y="12613"/>
                  </a:cubicBezTo>
                  <a:cubicBezTo>
                    <a:pt x="1062971" y="20688"/>
                    <a:pt x="1067508" y="31641"/>
                    <a:pt x="1067508" y="43062"/>
                  </a:cubicBezTo>
                  <a:lnTo>
                    <a:pt x="1067508" y="1286021"/>
                  </a:lnTo>
                  <a:cubicBezTo>
                    <a:pt x="1067508" y="1309803"/>
                    <a:pt x="1048228" y="1329083"/>
                    <a:pt x="1024446" y="1329083"/>
                  </a:cubicBezTo>
                  <a:lnTo>
                    <a:pt x="43062" y="1329083"/>
                  </a:lnTo>
                  <a:cubicBezTo>
                    <a:pt x="19280" y="1329083"/>
                    <a:pt x="0" y="1309803"/>
                    <a:pt x="0" y="1286021"/>
                  </a:cubicBezTo>
                  <a:lnTo>
                    <a:pt x="0" y="43062"/>
                  </a:lnTo>
                  <a:cubicBezTo>
                    <a:pt x="0" y="19280"/>
                    <a:pt x="19280" y="0"/>
                    <a:pt x="43062" y="0"/>
                  </a:cubicBezTo>
                  <a:close/>
                </a:path>
              </a:pathLst>
            </a:custGeom>
            <a:blipFill>
              <a:blip r:embed="rId4"/>
              <a:stretch>
                <a:fillRect l="-6795" t="0" r="-6795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10172700" y="3490635"/>
            <a:ext cx="8115300" cy="5307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79"/>
              </a:lnSpc>
            </a:pPr>
            <a:r>
              <a:rPr lang="en-US" sz="3599">
                <a:solidFill>
                  <a:srgbClr val="1800AD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project Will be implemented in:</a:t>
            </a:r>
          </a:p>
          <a:p>
            <a:pPr algn="l">
              <a:lnSpc>
                <a:spcPts val="4679"/>
              </a:lnSpc>
            </a:pPr>
            <a:r>
              <a:rPr lang="en-US" sz="3599" b="true">
                <a:solidFill>
                  <a:srgbClr val="43276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Nadia District</a:t>
            </a:r>
          </a:p>
          <a:p>
            <a:pPr algn="l" marL="777237" indent="-388618" lvl="1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1800AD"/>
                </a:solidFill>
                <a:latin typeface="Gilda Display"/>
                <a:ea typeface="Gilda Display"/>
                <a:cs typeface="Gilda Display"/>
                <a:sym typeface="Gilda Display"/>
              </a:rPr>
              <a:t>Karimpur</a:t>
            </a:r>
          </a:p>
          <a:p>
            <a:pPr algn="l" marL="777237" indent="-388618" lvl="1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1800AD"/>
                </a:solidFill>
                <a:latin typeface="Gilda Display"/>
                <a:ea typeface="Gilda Display"/>
                <a:cs typeface="Gilda Display"/>
                <a:sym typeface="Gilda Display"/>
              </a:rPr>
              <a:t>Tehatta</a:t>
            </a:r>
          </a:p>
          <a:p>
            <a:pPr algn="l">
              <a:lnSpc>
                <a:spcPts val="4679"/>
              </a:lnSpc>
            </a:pPr>
            <a:r>
              <a:rPr lang="en-US" sz="3599" b="true">
                <a:solidFill>
                  <a:srgbClr val="43276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Murshidabad District</a:t>
            </a:r>
          </a:p>
          <a:p>
            <a:pPr algn="l" marL="777237" indent="-388618" lvl="1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1800AD"/>
                </a:solidFill>
                <a:latin typeface="Gilda Display"/>
                <a:ea typeface="Gilda Display"/>
                <a:cs typeface="Gilda Display"/>
                <a:sym typeface="Gilda Display"/>
              </a:rPr>
              <a:t>Jalangi</a:t>
            </a:r>
          </a:p>
          <a:p>
            <a:pPr algn="l" marL="777237" indent="-388618" lvl="1">
              <a:lnSpc>
                <a:spcPts val="4679"/>
              </a:lnSpc>
              <a:buFont typeface="Arial"/>
              <a:buChar char="•"/>
            </a:pPr>
            <a:r>
              <a:rPr lang="en-US" sz="3599">
                <a:solidFill>
                  <a:srgbClr val="1800AD"/>
                </a:solidFill>
                <a:latin typeface="Gilda Display"/>
                <a:ea typeface="Gilda Display"/>
                <a:cs typeface="Gilda Display"/>
                <a:sym typeface="Gilda Display"/>
              </a:rPr>
              <a:t>Domkal</a:t>
            </a:r>
          </a:p>
          <a:p>
            <a:pPr algn="l" marL="0" indent="0" lvl="0">
              <a:lnSpc>
                <a:spcPts val="4679"/>
              </a:lnSpc>
            </a:pPr>
            <a:r>
              <a:rPr lang="en-US" sz="3599">
                <a:solidFill>
                  <a:srgbClr val="1800AD"/>
                </a:solidFill>
                <a:latin typeface="Gilda Display"/>
                <a:ea typeface="Gilda Display"/>
                <a:cs typeface="Gilda Display"/>
                <a:sym typeface="Gilda Display"/>
              </a:rPr>
              <a:t>This is a Multi-District Rural Cancer Programme.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172700" y="1942347"/>
            <a:ext cx="8324850" cy="1204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solidFill>
                  <a:srgbClr val="2A584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Project Area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68288">
            <a:off x="14795639" y="5873497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11806074" y="1357631"/>
            <a:ext cx="5877252" cy="7900669"/>
          </a:xfrm>
          <a:custGeom>
            <a:avLst/>
            <a:gdLst/>
            <a:ahLst/>
            <a:cxnLst/>
            <a:rect r="r" b="b" t="t" l="l"/>
            <a:pathLst>
              <a:path h="7900669" w="5877252">
                <a:moveTo>
                  <a:pt x="0" y="0"/>
                </a:moveTo>
                <a:lnTo>
                  <a:pt x="5877252" y="0"/>
                </a:lnTo>
                <a:lnTo>
                  <a:pt x="5877252" y="7900669"/>
                </a:lnTo>
                <a:lnTo>
                  <a:pt x="0" y="79006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812" t="0" r="-8812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05025" y="5152708"/>
            <a:ext cx="8905345" cy="3507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28363" indent="-464181" lvl="1">
              <a:lnSpc>
                <a:spcPts val="5589"/>
              </a:lnSpc>
              <a:buAutoNum type="arabicPeriod" startAt="1"/>
            </a:pPr>
            <a:r>
              <a:rPr lang="en-US" sz="4299">
                <a:solidFill>
                  <a:srgbClr val="2A5845"/>
                </a:solidFill>
                <a:latin typeface="Alice"/>
                <a:ea typeface="Alice"/>
                <a:cs typeface="Alice"/>
                <a:sym typeface="Alice"/>
              </a:rPr>
              <a:t>Early Cancer Detection</a:t>
            </a:r>
          </a:p>
          <a:p>
            <a:pPr algn="l" marL="928363" indent="-464181" lvl="1">
              <a:lnSpc>
                <a:spcPts val="5589"/>
              </a:lnSpc>
              <a:buAutoNum type="arabicPeriod" startAt="1"/>
            </a:pPr>
            <a:r>
              <a:rPr lang="en-US" sz="4299">
                <a:solidFill>
                  <a:srgbClr val="2A5845"/>
                </a:solidFill>
                <a:latin typeface="Alice"/>
                <a:ea typeface="Alice"/>
                <a:cs typeface="Alice"/>
                <a:sym typeface="Alice"/>
              </a:rPr>
              <a:t>Cancer Awareness</a:t>
            </a:r>
          </a:p>
          <a:p>
            <a:pPr algn="l" marL="928363" indent="-464181" lvl="1">
              <a:lnSpc>
                <a:spcPts val="5589"/>
              </a:lnSpc>
              <a:buAutoNum type="arabicPeriod" startAt="1"/>
            </a:pPr>
            <a:r>
              <a:rPr lang="en-US" sz="4299">
                <a:solidFill>
                  <a:srgbClr val="2A5845"/>
                </a:solidFill>
                <a:latin typeface="Alice"/>
                <a:ea typeface="Alice"/>
                <a:cs typeface="Alice"/>
                <a:sym typeface="Alice"/>
              </a:rPr>
              <a:t>Free Patient Support</a:t>
            </a:r>
          </a:p>
          <a:p>
            <a:pPr algn="l" marL="928363" indent="-464181" lvl="1">
              <a:lnSpc>
                <a:spcPts val="5589"/>
              </a:lnSpc>
              <a:buAutoNum type="arabicPeriod" startAt="1"/>
            </a:pPr>
            <a:r>
              <a:rPr lang="en-US" sz="4299">
                <a:solidFill>
                  <a:srgbClr val="2A5845"/>
                </a:solidFill>
                <a:latin typeface="Alice"/>
                <a:ea typeface="Alice"/>
                <a:cs typeface="Alice"/>
                <a:sym typeface="Alice"/>
              </a:rPr>
              <a:t>Financial Assistance Guidance</a:t>
            </a:r>
          </a:p>
          <a:p>
            <a:pPr algn="l" marL="928363" indent="-464181" lvl="1">
              <a:lnSpc>
                <a:spcPts val="5589"/>
              </a:lnSpc>
              <a:buAutoNum type="arabicPeriod" startAt="1"/>
            </a:pPr>
            <a:r>
              <a:rPr lang="en-US" sz="4299">
                <a:solidFill>
                  <a:srgbClr val="2A5845"/>
                </a:solidFill>
                <a:latin typeface="Alice"/>
                <a:ea typeface="Alice"/>
                <a:cs typeface="Alice"/>
                <a:sym typeface="Alice"/>
              </a:rPr>
              <a:t>Regular Follow-up Service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05025" y="4135838"/>
            <a:ext cx="12639675" cy="179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59"/>
              </a:lnSpc>
            </a:pPr>
            <a:r>
              <a:rPr lang="en-US" b="true" sz="5799">
                <a:solidFill>
                  <a:srgbClr val="2A584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Primar</a:t>
            </a:r>
            <a:r>
              <a:rPr lang="en-US" b="true" sz="5799">
                <a:solidFill>
                  <a:srgbClr val="2A5845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 Objectives</a:t>
            </a:r>
          </a:p>
          <a:p>
            <a:pPr algn="l" marL="0" indent="0" lvl="0">
              <a:lnSpc>
                <a:spcPts val="6959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105025" y="1490981"/>
            <a:ext cx="12639675" cy="2319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solidFill>
                  <a:srgbClr val="43276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Project </a:t>
            </a:r>
            <a:r>
              <a:rPr lang="en-US" b="true" sz="8799">
                <a:solidFill>
                  <a:srgbClr val="43276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Objectives</a:t>
            </a:r>
          </a:p>
          <a:p>
            <a:pPr algn="l" marL="0" indent="0" lvl="0">
              <a:lnSpc>
                <a:spcPts val="879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7B2D9F">
                <a:alpha val="100000"/>
              </a:srgbClr>
            </a:gs>
            <a:gs pos="100000">
              <a:srgbClr val="FDD82E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713832">
            <a:off x="-4531687" y="6137129"/>
            <a:ext cx="8157874" cy="9711754"/>
          </a:xfrm>
          <a:custGeom>
            <a:avLst/>
            <a:gdLst/>
            <a:ahLst/>
            <a:cxnLst/>
            <a:rect r="r" b="b" t="t" l="l"/>
            <a:pathLst>
              <a:path h="9711754" w="8157874">
                <a:moveTo>
                  <a:pt x="0" y="0"/>
                </a:moveTo>
                <a:lnTo>
                  <a:pt x="8157874" y="0"/>
                </a:lnTo>
                <a:lnTo>
                  <a:pt x="8157874" y="9711754"/>
                </a:lnTo>
                <a:lnTo>
                  <a:pt x="0" y="97117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2688386" y="3439999"/>
            <a:ext cx="5195164" cy="6166306"/>
          </a:xfrm>
          <a:custGeom>
            <a:avLst/>
            <a:gdLst/>
            <a:ahLst/>
            <a:cxnLst/>
            <a:rect r="r" b="b" t="t" l="l"/>
            <a:pathLst>
              <a:path h="6166306" w="5195164">
                <a:moveTo>
                  <a:pt x="0" y="0"/>
                </a:moveTo>
                <a:lnTo>
                  <a:pt x="5195163" y="0"/>
                </a:lnTo>
                <a:lnTo>
                  <a:pt x="5195163" y="6166306"/>
                </a:lnTo>
                <a:lnTo>
                  <a:pt x="0" y="61663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620" t="0" r="-25620" b="-1657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916299" y="1028700"/>
            <a:ext cx="4445601" cy="2411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83"/>
              </a:lnSpc>
            </a:pPr>
            <a:r>
              <a:rPr lang="en-US" sz="8683" b="true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Project</a:t>
            </a:r>
          </a:p>
          <a:p>
            <a:pPr algn="l" marL="0" indent="0" lvl="0">
              <a:lnSpc>
                <a:spcPts val="8683"/>
              </a:lnSpc>
            </a:pPr>
            <a:r>
              <a:rPr lang="en-US" b="true" sz="8683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Activities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658369" y="736473"/>
            <a:ext cx="9927496" cy="9869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4"/>
              </a:lnSpc>
            </a:pPr>
            <a:r>
              <a:rPr lang="en-US" b="true" sz="2652" u="sng">
                <a:solidFill>
                  <a:srgbClr val="2F2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Cancer Screening Services</a:t>
            </a:r>
            <a:r>
              <a:rPr lang="en-US" b="true" sz="2652">
                <a:solidFill>
                  <a:srgbClr val="2F2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l">
              <a:lnSpc>
                <a:spcPts val="3394"/>
              </a:lnSpc>
            </a:pPr>
            <a:r>
              <a:rPr lang="en-US" b="true" sz="2652">
                <a:solidFill>
                  <a:srgbClr val="2F2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The following screening services will be provided: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Breast Cancer Screening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HPV Screening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Cervical Cancer Screening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Oral Cancer Screening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Free Cancer OPD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Monthly Free Cancer OPD will be organized.</a:t>
            </a:r>
          </a:p>
          <a:p>
            <a:pPr algn="l">
              <a:lnSpc>
                <a:spcPts val="3394"/>
              </a:lnSpc>
            </a:pPr>
            <a:r>
              <a:rPr lang="en-US" b="true" sz="2652">
                <a:solidFill>
                  <a:srgbClr val="2F2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Patients will receive: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Specialist Doctor Consultation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Follow-up Services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 Guidance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Telemedicine Services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Weekly Telemedicine services will be provided.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Specialist doctors will provide consultation from Kolkata.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 Support Services</a:t>
            </a:r>
          </a:p>
          <a:p>
            <a:pPr algn="l">
              <a:lnSpc>
                <a:spcPts val="3394"/>
              </a:lnSpc>
            </a:pPr>
            <a:r>
              <a:rPr lang="en-US" b="true" sz="2652">
                <a:solidFill>
                  <a:srgbClr val="2F222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Patients will receive support for: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Hospital Admission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Diagnostic Tests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 Guidance</a:t>
            </a:r>
          </a:p>
          <a:p>
            <a:pPr algn="l" marL="572572" indent="-286286" lvl="1">
              <a:lnSpc>
                <a:spcPts val="3394"/>
              </a:lnSpc>
              <a:buFont typeface="Arial"/>
              <a:buChar char="•"/>
            </a:pPr>
            <a:r>
              <a:rPr lang="en-US" sz="2652">
                <a:solidFill>
                  <a:srgbClr val="2F22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Follow-up Care</a:t>
            </a:r>
          </a:p>
          <a:p>
            <a:pPr algn="l">
              <a:lnSpc>
                <a:spcPts val="3394"/>
              </a:lnSpc>
            </a:pPr>
          </a:p>
          <a:p>
            <a:pPr algn="l">
              <a:lnSpc>
                <a:spcPts val="3394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279225" y="3244247"/>
            <a:ext cx="9574712" cy="6511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89"/>
              </a:lnSpc>
            </a:pPr>
            <a:r>
              <a:rPr lang="en-US" sz="3299" u="sng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P</a:t>
            </a:r>
            <a:r>
              <a:rPr lang="en-US" sz="3299" u="sng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atients will be assisted in availing financial support through: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Ayushman Bharat PMJAY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Swasthya Sathi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Rashtriya Arogya Nidhi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Health Minister Cancer Patient Fund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Chief Minister Relief Fund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Prime Minister Relief Fund</a:t>
            </a:r>
          </a:p>
          <a:p>
            <a:pPr algn="l" marL="712468" indent="-356234" lvl="1">
              <a:lnSpc>
                <a:spcPts val="4289"/>
              </a:lnSpc>
              <a:buFont typeface="Arial"/>
              <a:buChar char="•"/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Eligible patients including Bidi Workers will be assisted in obtaining financial support from:</a:t>
            </a:r>
          </a:p>
          <a:p>
            <a:pPr algn="l">
              <a:lnSpc>
                <a:spcPts val="4289"/>
              </a:lnSpc>
            </a:pP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       </a:t>
            </a:r>
            <a:r>
              <a:rPr lang="en-US" sz="32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Ministry of Labour Department Schemes</a:t>
            </a:r>
          </a:p>
          <a:p>
            <a:pPr algn="l">
              <a:lnSpc>
                <a:spcPts val="428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66750" y="762000"/>
            <a:ext cx="8324850" cy="208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00"/>
              </a:lnSpc>
            </a:pPr>
            <a:r>
              <a:rPr lang="en-US" b="true" sz="780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Government Scheme Assistance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C89116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39300" y="1815281"/>
            <a:ext cx="7620000" cy="6656438"/>
            <a:chOff x="0" y="0"/>
            <a:chExt cx="1906442" cy="16653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06442" cy="1665369"/>
            </a:xfrm>
            <a:custGeom>
              <a:avLst/>
              <a:gdLst/>
              <a:ahLst/>
              <a:cxnLst/>
              <a:rect r="r" b="b" t="t" l="l"/>
              <a:pathLst>
                <a:path h="1665369" w="1906442">
                  <a:moveTo>
                    <a:pt x="40640" y="0"/>
                  </a:moveTo>
                  <a:lnTo>
                    <a:pt x="1865802" y="0"/>
                  </a:lnTo>
                  <a:cubicBezTo>
                    <a:pt x="1888246" y="0"/>
                    <a:pt x="1906442" y="18195"/>
                    <a:pt x="1906442" y="40640"/>
                  </a:cubicBezTo>
                  <a:lnTo>
                    <a:pt x="1906442" y="1624729"/>
                  </a:lnTo>
                  <a:cubicBezTo>
                    <a:pt x="1906442" y="1647173"/>
                    <a:pt x="1888246" y="1665369"/>
                    <a:pt x="1865802" y="1665369"/>
                  </a:cubicBezTo>
                  <a:lnTo>
                    <a:pt x="40640" y="1665369"/>
                  </a:lnTo>
                  <a:cubicBezTo>
                    <a:pt x="29862" y="1665369"/>
                    <a:pt x="19525" y="1661087"/>
                    <a:pt x="11903" y="1653466"/>
                  </a:cubicBezTo>
                  <a:cubicBezTo>
                    <a:pt x="4282" y="1645844"/>
                    <a:pt x="0" y="1635507"/>
                    <a:pt x="0" y="1624729"/>
                  </a:cubicBezTo>
                  <a:lnTo>
                    <a:pt x="0" y="40640"/>
                  </a:lnTo>
                  <a:cubicBezTo>
                    <a:pt x="0" y="18195"/>
                    <a:pt x="18195" y="0"/>
                    <a:pt x="40640" y="0"/>
                  </a:cubicBezTo>
                  <a:close/>
                </a:path>
              </a:pathLst>
            </a:custGeom>
            <a:blipFill>
              <a:blip r:embed="rId2"/>
              <a:stretch>
                <a:fillRect l="-8845" t="0" r="-8845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95885" y="6448143"/>
            <a:ext cx="2363086" cy="2810157"/>
          </a:xfrm>
          <a:custGeom>
            <a:avLst/>
            <a:gdLst/>
            <a:ahLst/>
            <a:cxnLst/>
            <a:rect r="r" b="b" t="t" l="l"/>
            <a:pathLst>
              <a:path h="2810157" w="2363086">
                <a:moveTo>
                  <a:pt x="0" y="0"/>
                </a:moveTo>
                <a:lnTo>
                  <a:pt x="2363087" y="0"/>
                </a:lnTo>
                <a:lnTo>
                  <a:pt x="2363087" y="2810157"/>
                </a:lnTo>
                <a:lnTo>
                  <a:pt x="0" y="28101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77356" y="6575757"/>
            <a:ext cx="2548542" cy="2554929"/>
          </a:xfrm>
          <a:custGeom>
            <a:avLst/>
            <a:gdLst/>
            <a:ahLst/>
            <a:cxnLst/>
            <a:rect r="r" b="b" t="t" l="l"/>
            <a:pathLst>
              <a:path h="2554929" w="2548542">
                <a:moveTo>
                  <a:pt x="0" y="0"/>
                </a:moveTo>
                <a:lnTo>
                  <a:pt x="2548542" y="0"/>
                </a:lnTo>
                <a:lnTo>
                  <a:pt x="2548542" y="2554929"/>
                </a:lnTo>
                <a:lnTo>
                  <a:pt x="0" y="25549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617943" y="3713656"/>
            <a:ext cx="7021357" cy="2082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19"/>
              </a:lnSpc>
            </a:pPr>
            <a:r>
              <a:rPr lang="en-US" sz="3399">
                <a:solidFill>
                  <a:srgbClr val="FFDE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Patients will be referred to:</a:t>
            </a:r>
          </a:p>
          <a:p>
            <a:pPr algn="l" marL="669289" indent="-334645" lvl="1">
              <a:lnSpc>
                <a:spcPts val="402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Chitt</a:t>
            </a:r>
            <a:r>
              <a:rPr lang="en-US" sz="30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aranjan National Cancer Institute , Kolkata</a:t>
            </a:r>
          </a:p>
          <a:p>
            <a:pPr algn="l" marL="669289" indent="-334645" lvl="1">
              <a:lnSpc>
                <a:spcPts val="4029"/>
              </a:lnSpc>
              <a:buFont typeface="Arial"/>
              <a:buChar char="•"/>
            </a:pPr>
            <a:r>
              <a:rPr lang="en-US" sz="30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Tata Memorial Hospital , Mumbai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17943" y="804087"/>
            <a:ext cx="8324850" cy="2319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Referral Hospitals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7AD">
                <a:alpha val="100000"/>
              </a:srgbClr>
            </a:gs>
            <a:gs pos="100000">
              <a:srgbClr val="FFA9F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68288">
            <a:off x="-5468013" y="-6350191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6" y="0"/>
                </a:lnTo>
                <a:lnTo>
                  <a:pt x="10936026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66750" y="666750"/>
            <a:ext cx="7191375" cy="8953500"/>
            <a:chOff x="0" y="0"/>
            <a:chExt cx="1067508" cy="132908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67508" cy="1329083"/>
            </a:xfrm>
            <a:custGeom>
              <a:avLst/>
              <a:gdLst/>
              <a:ahLst/>
              <a:cxnLst/>
              <a:rect r="r" b="b" t="t" l="l"/>
              <a:pathLst>
                <a:path h="1329083" w="1067508">
                  <a:moveTo>
                    <a:pt x="43062" y="0"/>
                  </a:moveTo>
                  <a:lnTo>
                    <a:pt x="1024446" y="0"/>
                  </a:lnTo>
                  <a:cubicBezTo>
                    <a:pt x="1035867" y="0"/>
                    <a:pt x="1046820" y="4537"/>
                    <a:pt x="1054895" y="12613"/>
                  </a:cubicBezTo>
                  <a:cubicBezTo>
                    <a:pt x="1062971" y="20688"/>
                    <a:pt x="1067508" y="31641"/>
                    <a:pt x="1067508" y="43062"/>
                  </a:cubicBezTo>
                  <a:lnTo>
                    <a:pt x="1067508" y="1286021"/>
                  </a:lnTo>
                  <a:cubicBezTo>
                    <a:pt x="1067508" y="1309803"/>
                    <a:pt x="1048228" y="1329083"/>
                    <a:pt x="1024446" y="1329083"/>
                  </a:cubicBezTo>
                  <a:lnTo>
                    <a:pt x="43062" y="1329083"/>
                  </a:lnTo>
                  <a:cubicBezTo>
                    <a:pt x="19280" y="1329083"/>
                    <a:pt x="0" y="1309803"/>
                    <a:pt x="0" y="1286021"/>
                  </a:cubicBezTo>
                  <a:lnTo>
                    <a:pt x="0" y="43062"/>
                  </a:lnTo>
                  <a:cubicBezTo>
                    <a:pt x="0" y="19280"/>
                    <a:pt x="19280" y="0"/>
                    <a:pt x="43062" y="0"/>
                  </a:cubicBezTo>
                  <a:close/>
                </a:path>
              </a:pathLst>
            </a:custGeom>
            <a:blipFill>
              <a:blip r:embed="rId4"/>
              <a:stretch>
                <a:fillRect l="-112" t="0" r="-112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9144000" y="1000125"/>
            <a:ext cx="8115300" cy="341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9"/>
              </a:lnSpc>
            </a:pPr>
            <a:r>
              <a:rPr lang="en-US" sz="3499">
                <a:solidFill>
                  <a:srgbClr val="603B36"/>
                </a:solidFill>
                <a:latin typeface="Lora"/>
                <a:ea typeface="Lora"/>
                <a:cs typeface="Lora"/>
                <a:sym typeface="Lora"/>
              </a:rPr>
              <a:t>Establishing screening centers will ensure that rural communities have access to essential diagnostic services, enabling early detection of cancer and improving overall healthcare outcomes for patients.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144000" y="5449570"/>
            <a:ext cx="6886575" cy="3808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</a:pPr>
            <a:r>
              <a:rPr lang="en-US" sz="4199">
                <a:solidFill>
                  <a:srgbClr val="2A5845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.Infrastructure</a:t>
            </a:r>
          </a:p>
          <a:p>
            <a:pPr algn="l" marL="0" indent="0" lvl="0">
              <a:lnSpc>
                <a:spcPts val="4939"/>
              </a:lnSpc>
            </a:pPr>
            <a:r>
              <a:rPr lang="en-US" sz="3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799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Cancer Patient Support Centre</a:t>
            </a:r>
          </a:p>
          <a:p>
            <a:pPr algn="l" marL="0" indent="0" lvl="0">
              <a:lnSpc>
                <a:spcPts val="4939"/>
              </a:lnSpc>
            </a:pPr>
            <a:r>
              <a:rPr lang="en-US" sz="3799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 Room Rent:</a:t>
            </a:r>
          </a:p>
          <a:p>
            <a:pPr algn="l" marL="0" indent="0" lvl="0">
              <a:lnSpc>
                <a:spcPts val="4939"/>
              </a:lnSpc>
            </a:pPr>
            <a:r>
              <a:rPr lang="en-US" sz="3799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 ₹5,000 per Month</a:t>
            </a:r>
          </a:p>
          <a:p>
            <a:pPr algn="l" marL="0" indent="0" lvl="0">
              <a:lnSpc>
                <a:spcPts val="4939"/>
              </a:lnSpc>
            </a:pPr>
            <a:r>
              <a:rPr lang="en-US" sz="3799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"/>
                <a:ea typeface="Times New Roman"/>
                <a:cs typeface="Times New Roman"/>
                <a:sym typeface="Times New Roman"/>
              </a:rPr>
              <a:t> ₹60,000 per Year</a:t>
            </a:r>
          </a:p>
          <a:p>
            <a:pPr algn="l" marL="0" indent="0" lvl="0">
              <a:lnSpc>
                <a:spcPts val="4549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666750" y="3238499"/>
            <a:ext cx="8324850" cy="1896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9"/>
              </a:lnSpc>
            </a:pPr>
            <a:r>
              <a:rPr lang="en-US" sz="3699">
                <a:solidFill>
                  <a:srgbClr val="2A5845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We will provide transportation assistance to ensure patients can reach referral hospitals without any financial burden.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6750" y="800100"/>
            <a:ext cx="8324850" cy="2319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 Bold"/>
                <a:ea typeface="Times New Roman Bold"/>
                <a:cs typeface="Times New Roman Bold"/>
                <a:sym typeface="Times New Roman Bold"/>
              </a:rPr>
              <a:t>Transportation Assistance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6750" y="5405354"/>
            <a:ext cx="9484097" cy="3900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00"/>
              </a:lnSpc>
            </a:pPr>
            <a:r>
              <a:rPr lang="en-US" sz="4462" b="true">
                <a:solidFill>
                  <a:srgbClr val="43276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Transportation &amp; Accommodation:</a:t>
            </a:r>
          </a:p>
          <a:p>
            <a:pPr algn="just">
              <a:lnSpc>
                <a:spcPts val="5020"/>
              </a:lnSpc>
            </a:pPr>
            <a:r>
              <a:rPr lang="en-US" sz="3862">
                <a:solidFill>
                  <a:srgbClr val="1800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Doctor Travel from Kolkata to Project Areas</a:t>
            </a:r>
          </a:p>
          <a:p>
            <a:pPr algn="just">
              <a:lnSpc>
                <a:spcPts val="5020"/>
              </a:lnSpc>
            </a:pPr>
            <a:r>
              <a:rPr lang="en-US" sz="3862">
                <a:solidFill>
                  <a:srgbClr val="1800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Approx 400 KM per visit</a:t>
            </a:r>
          </a:p>
          <a:p>
            <a:pPr algn="just">
              <a:lnSpc>
                <a:spcPts val="5020"/>
              </a:lnSpc>
            </a:pPr>
            <a:r>
              <a:rPr lang="en-US" sz="3862">
                <a:solidFill>
                  <a:srgbClr val="1800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Transport + Stay + Food:</a:t>
            </a:r>
          </a:p>
          <a:p>
            <a:pPr algn="just">
              <a:lnSpc>
                <a:spcPts val="5020"/>
              </a:lnSpc>
            </a:pPr>
            <a:r>
              <a:rPr lang="en-US" sz="3862">
                <a:solidFill>
                  <a:srgbClr val="1800A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₹2,00,000 per Year</a:t>
            </a:r>
          </a:p>
          <a:p>
            <a:pPr algn="just" marL="0" indent="0" lvl="0">
              <a:lnSpc>
                <a:spcPts val="502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B21">
                <a:alpha val="100000"/>
              </a:srgbClr>
            </a:gs>
            <a:gs pos="33333">
              <a:srgbClr val="003F82">
                <a:alpha val="100000"/>
              </a:srgbClr>
            </a:gs>
            <a:gs pos="66667">
              <a:srgbClr val="4CA2B5">
                <a:alpha val="100000"/>
              </a:srgbClr>
            </a:gs>
            <a:gs pos="100000">
              <a:srgbClr val="FFD27F">
                <a:alpha val="100000"/>
              </a:srgbClr>
            </a:gs>
          </a:gsLst>
          <a:path path="circle">
            <a:fillToRect l="0" r="100000" t="0" b="100000"/>
          </a:path>
          <a:tileRect r="0" l="-100000" b="0" t="-1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68288">
            <a:off x="14795639" y="5873497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false" flipV="false" rot="-1268288">
            <a:off x="-6005389" y="-6781594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4" id="4"/>
          <p:cNvSpPr txBox="true"/>
          <p:nvPr/>
        </p:nvSpPr>
        <p:spPr>
          <a:xfrm rot="0">
            <a:off x="3487686" y="1162050"/>
            <a:ext cx="12639675" cy="1204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Implementation Plan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996630" y="2941313"/>
            <a:ext cx="10294739" cy="5953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15"/>
              </a:lnSpc>
            </a:pPr>
            <a:r>
              <a:rPr lang="en-US" b="true" sz="672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 Bold"/>
                <a:ea typeface="Times New Roman Bold"/>
                <a:cs typeface="Times New Roman Bold"/>
                <a:sym typeface="Times New Roman Bold"/>
              </a:rPr>
              <a:t>Monthly Activities</a:t>
            </a:r>
          </a:p>
          <a:p>
            <a:pPr algn="ctr">
              <a:lnSpc>
                <a:spcPts val="9415"/>
              </a:lnSpc>
            </a:pPr>
            <a:r>
              <a:rPr lang="en-US" sz="6725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1 Free Cancer OPD Camp</a:t>
            </a:r>
          </a:p>
          <a:p>
            <a:pPr algn="ctr">
              <a:lnSpc>
                <a:spcPts val="9415"/>
              </a:lnSpc>
            </a:pPr>
            <a:r>
              <a:rPr lang="en-US" sz="6725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1 Cancer Screening Camp</a:t>
            </a:r>
          </a:p>
          <a:p>
            <a:pPr algn="ctr">
              <a:lnSpc>
                <a:spcPts val="9415"/>
              </a:lnSpc>
            </a:pPr>
            <a:r>
              <a:rPr lang="en-US" b="true" sz="672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Times New Roman Bold"/>
                <a:ea typeface="Times New Roman Bold"/>
                <a:cs typeface="Times New Roman Bold"/>
                <a:sym typeface="Times New Roman Bold"/>
              </a:rPr>
              <a:t>Weekly Activities</a:t>
            </a:r>
          </a:p>
          <a:p>
            <a:pPr algn="ctr">
              <a:lnSpc>
                <a:spcPts val="9415"/>
              </a:lnSpc>
            </a:pPr>
            <a:r>
              <a:rPr lang="en-US" sz="6725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Telemedicine Consultation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582515">
                <a:alpha val="100000"/>
              </a:srgbClr>
            </a:gs>
            <a:gs pos="50000">
              <a:srgbClr val="DD7900">
                <a:alpha val="100000"/>
              </a:srgbClr>
            </a:gs>
            <a:gs pos="100000">
              <a:srgbClr val="FAFFEB">
                <a:alpha val="100000"/>
              </a:srgbClr>
            </a:gs>
          </a:gsLst>
          <a:lin ang="162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6750" y="666750"/>
            <a:ext cx="15334666" cy="154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199"/>
              </a:lnSpc>
            </a:pPr>
            <a:r>
              <a:rPr lang="en-US" b="true" sz="10199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Timeline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66750" y="4191000"/>
            <a:ext cx="3112007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7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Month 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52184" y="4191000"/>
            <a:ext cx="3114571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7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Month 3</a:t>
            </a:r>
          </a:p>
        </p:txBody>
      </p:sp>
      <p:sp>
        <p:nvSpPr>
          <p:cNvPr name="AutoShape 5" id="5"/>
          <p:cNvSpPr/>
          <p:nvPr/>
        </p:nvSpPr>
        <p:spPr>
          <a:xfrm>
            <a:off x="990600" y="5457825"/>
            <a:ext cx="17607376" cy="0"/>
          </a:xfrm>
          <a:prstGeom prst="line">
            <a:avLst/>
          </a:prstGeom>
          <a:ln cap="flat" w="19050">
            <a:solidFill>
              <a:srgbClr val="637C9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666750" y="5295900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637C9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443576" y="529590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637C94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202645" y="529590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637C94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3220840" y="4191000"/>
            <a:ext cx="3114571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7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Month 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6750" y="5905500"/>
            <a:ext cx="4367993" cy="2110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Project planning and preparation for activities begin.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59264" y="5905500"/>
            <a:ext cx="4342150" cy="279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3899" strike="noStrike" u="none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Implementation of screening camps for community members.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200090" y="5905500"/>
            <a:ext cx="4367993" cy="21107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3899" strike="noStrike" u="none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Follow-up care and evaluation of the program's impact.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666750" y="1581466"/>
            <a:ext cx="12358389" cy="504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Cancer Screening Camps :₹3,00,000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HPV Scre</a:t>
            </a: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ening Kits:₹2,50,000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Medical Equipment :₹1,50,000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Awareness Programs :₹1,00,000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 Support:₹1,00,000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Transport &amp; Accommodation:₹2,00,000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Room Rent:₹60,000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Telemedicine Setup:₹80,000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Administration:₹1,00,000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b="true" sz="2799">
                <a:solidFill>
                  <a:srgbClr val="FFDE59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TOTAL PROJECT COST</a:t>
            </a:r>
          </a:p>
          <a:p>
            <a:pPr algn="l" marL="604519" indent="-302260" lvl="1">
              <a:lnSpc>
                <a:spcPts val="3639"/>
              </a:lnSpc>
              <a:buFont typeface="Arial"/>
              <a:buChar char="•"/>
            </a:pPr>
            <a:r>
              <a:rPr lang="en-US" sz="27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₹13,40,000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6750" y="428309"/>
            <a:ext cx="8324850" cy="1200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899"/>
              </a:lnSpc>
            </a:pPr>
            <a:r>
              <a:rPr lang="en-US" b="true" sz="7899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Estimated Budget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7179016"/>
            <a:ext cx="9026020" cy="1473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75"/>
              </a:lnSpc>
            </a:pPr>
            <a:r>
              <a:rPr lang="en-US" sz="3399" spc="-244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organization is eligible to receive tax-exempt donations under Section 80G, which ensures transparency and accountability in fund utilization.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057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170202" y="3312258"/>
            <a:ext cx="10067925" cy="4896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program aims for early detection of Cancer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better treatment access,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enhanced quality of life for all patients involved.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Early Detection 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Increased Awareness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Reduced Patient Delay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Improved Rural Healthcare</a:t>
            </a:r>
          </a:p>
          <a:p>
            <a:pPr algn="l" marL="798826" indent="-399413" lvl="1">
              <a:lnSpc>
                <a:spcPts val="4809"/>
              </a:lnSpc>
              <a:buFont typeface="Arial"/>
              <a:buChar char="•"/>
            </a:pPr>
            <a:r>
              <a:rPr lang="en-US" sz="3699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 for Poor Cancer Patients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9766" y="1162050"/>
            <a:ext cx="9788360" cy="1204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Expected Outcomes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00000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559812" y="3081019"/>
            <a:ext cx="10174863" cy="1569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60"/>
              </a:lnSpc>
            </a:pPr>
            <a:r>
              <a:rPr lang="en-US" sz="3200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ONCOSANJEEVA Welfare Foundation's registration details are essential for operational transparency and accountability in all activities.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59812" y="838200"/>
            <a:ext cx="10174863" cy="2280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sz="87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Legal</a:t>
            </a:r>
            <a:r>
              <a:rPr lang="en-US" sz="87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 &amp; Statutory Credentials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745990"/>
            <a:ext cx="6764128" cy="5014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CIN: U88900WB2025NPL28418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P</a:t>
            </a: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AN: AAECO9943R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NGO ID (Darpan): WB/2026/0960925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12A Registration (Form 10AC)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URN: AAECO9943RE20251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Valid: AY 2026-27 to AY 2028-29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80G Approval (Form 10AC)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URN: AAECO9943RF20261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Valid: AY 2026-27 to AY 2028-29</a:t>
            </a:r>
          </a:p>
          <a:p>
            <a:pPr algn="l">
              <a:lnSpc>
                <a:spcPts val="4013"/>
              </a:lnSpc>
            </a:pPr>
            <a:r>
              <a:rPr lang="en-US" sz="2866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CSR Registration Number : CSR00113374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15000">
              <a:srgbClr val="082122">
                <a:alpha val="100000"/>
              </a:srgbClr>
            </a:gs>
            <a:gs pos="40000">
              <a:srgbClr val="295B53">
                <a:alpha val="100000"/>
              </a:srgbClr>
            </a:gs>
            <a:gs pos="60000">
              <a:srgbClr val="19B35C">
                <a:alpha val="100000"/>
              </a:srgbClr>
            </a:gs>
            <a:gs pos="85000">
              <a:srgbClr val="FCFF9A">
                <a:alpha val="100000"/>
              </a:srgbClr>
            </a:gs>
          </a:gsLst>
          <a:lin ang="189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852944" y="5734431"/>
            <a:ext cx="507249" cy="405581"/>
          </a:xfrm>
          <a:custGeom>
            <a:avLst/>
            <a:gdLst/>
            <a:ahLst/>
            <a:cxnLst/>
            <a:rect r="r" b="b" t="t" l="l"/>
            <a:pathLst>
              <a:path h="405581" w="507249">
                <a:moveTo>
                  <a:pt x="0" y="0"/>
                </a:moveTo>
                <a:lnTo>
                  <a:pt x="507249" y="0"/>
                </a:lnTo>
                <a:lnTo>
                  <a:pt x="507249" y="405581"/>
                </a:lnTo>
                <a:lnTo>
                  <a:pt x="0" y="4055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2506" y="6192143"/>
            <a:ext cx="517687" cy="473966"/>
          </a:xfrm>
          <a:custGeom>
            <a:avLst/>
            <a:gdLst/>
            <a:ahLst/>
            <a:cxnLst/>
            <a:rect r="r" b="b" t="t" l="l"/>
            <a:pathLst>
              <a:path h="473966" w="517687">
                <a:moveTo>
                  <a:pt x="0" y="0"/>
                </a:moveTo>
                <a:lnTo>
                  <a:pt x="517687" y="0"/>
                </a:lnTo>
                <a:lnTo>
                  <a:pt x="517687" y="473966"/>
                </a:lnTo>
                <a:lnTo>
                  <a:pt x="0" y="473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19150" y="3307397"/>
            <a:ext cx="8324850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00"/>
              </a:lnSpc>
            </a:pPr>
            <a:r>
              <a:rPr lang="en-US" sz="3000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For inquiries, please reach us at our contact number or visit our website for more details.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6750" y="838200"/>
            <a:ext cx="8324850" cy="2280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sz="87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Contact Information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3062" y="5528189"/>
            <a:ext cx="8462010" cy="133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mca.oncosanjeeva.2025@outlook.com</a:t>
            </a:r>
          </a:p>
          <a:p>
            <a:pPr algn="just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Contact:</a:t>
            </a:r>
            <a:r>
              <a:rPr lang="en-US" sz="35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9609241259 ,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2506" y="4438649"/>
            <a:ext cx="7467958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Gilda Display"/>
                <a:ea typeface="Gilda Display"/>
                <a:cs typeface="Gilda Display"/>
                <a:sym typeface="Gilda Display"/>
              </a:rPr>
              <a:t>www.oncosanjeeva.org.in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15000">
              <a:srgbClr val="E48005">
                <a:alpha val="100000"/>
              </a:srgbClr>
            </a:gs>
            <a:gs pos="50000">
              <a:srgbClr val="8A3300">
                <a:alpha val="100000"/>
              </a:srgbClr>
            </a:gs>
            <a:gs pos="85000">
              <a:srgbClr val="14CC97">
                <a:alpha val="100000"/>
              </a:srgbClr>
            </a:gs>
          </a:gsLst>
          <a:lin ang="189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-949" t="0" r="-949" b="0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666750" y="2114549"/>
            <a:ext cx="8324850" cy="2776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29"/>
              </a:lnSpc>
            </a:pPr>
            <a:r>
              <a:rPr lang="en-US" sz="4099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 ONCOSANJEEVA Welfare Foundation is headquartered in Karimpur,Nadia , Westbengal, India,</a:t>
            </a:r>
          </a:p>
          <a:p>
            <a:pPr algn="l" marL="0" indent="0" lvl="0">
              <a:lnSpc>
                <a:spcPts val="5329"/>
              </a:lnSpc>
            </a:pPr>
            <a:r>
              <a:rPr lang="en-US" sz="4099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PIN-741152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6750" y="666750"/>
            <a:ext cx="8324850" cy="1337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b="true" sz="8799">
                <a:solidFill>
                  <a:srgbClr val="FFFFFF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Head Office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15000">
              <a:srgbClr val="000B21">
                <a:alpha val="100000"/>
              </a:srgbClr>
            </a:gs>
            <a:gs pos="40000">
              <a:srgbClr val="003F82">
                <a:alpha val="100000"/>
              </a:srgbClr>
            </a:gs>
            <a:gs pos="60000">
              <a:srgbClr val="4CA2B5">
                <a:alpha val="100000"/>
              </a:srgbClr>
            </a:gs>
            <a:gs pos="85000">
              <a:srgbClr val="FFD27F">
                <a:alpha val="100000"/>
              </a:srgbClr>
            </a:gs>
          </a:gsLst>
          <a:lin ang="189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474064">
            <a:off x="14221481" y="6404997"/>
            <a:ext cx="9086976" cy="8558279"/>
          </a:xfrm>
          <a:custGeom>
            <a:avLst/>
            <a:gdLst/>
            <a:ahLst/>
            <a:cxnLst/>
            <a:rect r="r" b="b" t="t" l="l"/>
            <a:pathLst>
              <a:path h="8558279" w="9086976">
                <a:moveTo>
                  <a:pt x="0" y="0"/>
                </a:moveTo>
                <a:lnTo>
                  <a:pt x="9086976" y="0"/>
                </a:lnTo>
                <a:lnTo>
                  <a:pt x="9086976" y="8558279"/>
                </a:lnTo>
                <a:lnTo>
                  <a:pt x="0" y="8558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3918511"/>
            <a:ext cx="16182975" cy="6038850"/>
            <a:chOff x="0" y="0"/>
            <a:chExt cx="217815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78150" cy="812800"/>
            </a:xfrm>
            <a:custGeom>
              <a:avLst/>
              <a:gdLst/>
              <a:ahLst/>
              <a:cxnLst/>
              <a:rect r="r" b="b" t="t" l="l"/>
              <a:pathLst>
                <a:path h="812800" w="2178150">
                  <a:moveTo>
                    <a:pt x="19136" y="0"/>
                  </a:moveTo>
                  <a:lnTo>
                    <a:pt x="2159014" y="0"/>
                  </a:lnTo>
                  <a:cubicBezTo>
                    <a:pt x="2169583" y="0"/>
                    <a:pt x="2178150" y="8567"/>
                    <a:pt x="2178150" y="19136"/>
                  </a:cubicBezTo>
                  <a:lnTo>
                    <a:pt x="2178150" y="793664"/>
                  </a:lnTo>
                  <a:cubicBezTo>
                    <a:pt x="2178150" y="804233"/>
                    <a:pt x="2169583" y="812800"/>
                    <a:pt x="2159014" y="812800"/>
                  </a:cubicBezTo>
                  <a:lnTo>
                    <a:pt x="19136" y="812800"/>
                  </a:lnTo>
                  <a:cubicBezTo>
                    <a:pt x="8567" y="812800"/>
                    <a:pt x="0" y="804233"/>
                    <a:pt x="0" y="793664"/>
                  </a:cubicBezTo>
                  <a:lnTo>
                    <a:pt x="0" y="19136"/>
                  </a:lnTo>
                  <a:cubicBezTo>
                    <a:pt x="0" y="8567"/>
                    <a:pt x="8567" y="0"/>
                    <a:pt x="19136" y="0"/>
                  </a:cubicBezTo>
                  <a:close/>
                </a:path>
              </a:pathLst>
            </a:custGeom>
            <a:blipFill>
              <a:blip r:embed="rId4"/>
              <a:stretch>
                <a:fillRect l="-257" t="0" r="-257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666750" y="857250"/>
            <a:ext cx="15516225" cy="174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699"/>
              </a:lnSpc>
            </a:pPr>
            <a:r>
              <a:rPr lang="en-US" b="true" sz="12699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Presentation - ONCOSANJEEVA Welfare Foundation</dc:description>
  <dc:identifier>DAHCeHJnFF0</dc:identifier>
  <dcterms:modified xsi:type="dcterms:W3CDTF">2011-08-01T06:04:30Z</dcterms:modified>
  <cp:revision>1</cp:revision>
  <dc:title>Presentation - ONCOSANJEEVA Welfare Foundation</dc:title>
</cp:coreProperties>
</file>